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8" r:id="rId2"/>
    <p:sldId id="3246" r:id="rId3"/>
    <p:sldId id="3247" r:id="rId4"/>
    <p:sldId id="3248" r:id="rId5"/>
    <p:sldId id="3249" r:id="rId6"/>
    <p:sldId id="3250" r:id="rId7"/>
    <p:sldId id="3261" r:id="rId8"/>
    <p:sldId id="3272" r:id="rId9"/>
    <p:sldId id="3274" r:id="rId10"/>
    <p:sldId id="3275" r:id="rId11"/>
    <p:sldId id="3265" r:id="rId12"/>
    <p:sldId id="3266" r:id="rId13"/>
    <p:sldId id="3268" r:id="rId14"/>
    <p:sldId id="3269" r:id="rId15"/>
    <p:sldId id="3270" r:id="rId16"/>
    <p:sldId id="3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okikh Ekaterina" initials="SE" lastIdx="7" clrIdx="0">
    <p:extLst>
      <p:ext uri="{19B8F6BF-5375-455C-9EA6-DF929625EA0E}">
        <p15:presenceInfo xmlns:p15="http://schemas.microsoft.com/office/powerpoint/2012/main" userId="S-1-5-21-1535639670-2818335596-3742879777-49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B2EC51"/>
    <a:srgbClr val="343B3C"/>
    <a:srgbClr val="343BFF"/>
    <a:srgbClr val="0B9B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5838" autoAdjust="0"/>
  </p:normalViewPr>
  <p:slideViewPr>
    <p:cSldViewPr snapToGrid="0">
      <p:cViewPr varScale="1">
        <p:scale>
          <a:sx n="133" d="100"/>
          <a:sy n="133" d="100"/>
        </p:scale>
        <p:origin x="96" y="31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7CC387C-6343-4DDE-A505-9B52DDE62B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1296DC-006D-4184-95A0-AF2F4E70D8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74E0-6D95-4A2D-A7BE-0080AF84AFA5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79DBC0-A14C-4D1C-9673-59FB902B6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B84DE3-1A41-4754-900F-6DF4CD8811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5DB5C-AB04-41E3-85C6-7AC838DAA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2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87874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B9B92"/>
                </a:solidFill>
              </a:rPr>
              <a:t>РЕЗЮМЕ</a:t>
            </a:r>
            <a:r>
              <a:rPr lang="ru-RU" sz="2400" b="1" baseline="0" dirty="0">
                <a:solidFill>
                  <a:srgbClr val="0B9B92"/>
                </a:solidFill>
              </a:rPr>
              <a:t> ПРОЕКТА</a:t>
            </a:r>
            <a:endParaRPr lang="ru-RU" sz="2400" b="1" dirty="0">
              <a:solidFill>
                <a:srgbClr val="0B9B92"/>
              </a:solidFill>
            </a:endParaRPr>
          </a:p>
        </p:txBody>
      </p:sp>
      <p:pic>
        <p:nvPicPr>
          <p:cNvPr id="6" name="Picture 2" descr="Sk_Sk-block-green-ru.png">
            <a:extLst>
              <a:ext uri="{FF2B5EF4-FFF2-40B4-BE49-F238E27FC236}">
                <a16:creationId xmlns:a16="http://schemas.microsoft.com/office/drawing/2014/main" id="{2A27AEF3-8FA4-4CDD-B041-446D02D95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6218682"/>
            <a:ext cx="1478974" cy="4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D393D3-F70A-44D8-883B-C491B7E7C197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72028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20656" y="173702"/>
            <a:ext cx="4543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ПРЕДЛОЖЕНИЕ</a:t>
            </a:r>
            <a:r>
              <a:rPr lang="ru-RU" sz="2400" b="1" baseline="0" dirty="0">
                <a:solidFill>
                  <a:schemeClr val="accent1">
                    <a:lumMod val="75000"/>
                  </a:schemeClr>
                </a:solidFill>
              </a:rPr>
              <a:t> ЗАКАЗЧИКУ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8003AA-FBFC-44A8-B378-77F44FF396F4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80722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КОНТАКТЫ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0B4E4D-4F78-49D7-96B0-9371044FAFCC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21105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831190C0-EB1A-4BAC-B338-2CE356EA9A38}"/>
              </a:ext>
            </a:extLst>
          </p:cNvPr>
          <p:cNvSpPr/>
          <p:nvPr userDrawn="1"/>
        </p:nvSpPr>
        <p:spPr>
          <a:xfrm rot="10800000">
            <a:off x="3494485" y="0"/>
            <a:ext cx="5649515" cy="470416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1405F33-7CDD-4F27-A3D1-A60B38EAF381}"/>
              </a:ext>
            </a:extLst>
          </p:cNvPr>
          <p:cNvCxnSpPr>
            <a:cxnSpLocks/>
          </p:cNvCxnSpPr>
          <p:nvPr userDrawn="1"/>
        </p:nvCxnSpPr>
        <p:spPr>
          <a:xfrm>
            <a:off x="4114801" y="1882379"/>
            <a:ext cx="4642247" cy="0"/>
          </a:xfrm>
          <a:prstGeom prst="line">
            <a:avLst/>
          </a:prstGeom>
          <a:ln>
            <a:solidFill>
              <a:srgbClr val="4D575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4659549 w 12192000"/>
              <a:gd name="connsiteY1" fmla="*/ 0 h 6858000"/>
              <a:gd name="connsiteX2" fmla="*/ 4659549 w 12192000"/>
              <a:gd name="connsiteY2" fmla="*/ 5226951 h 6858000"/>
              <a:gd name="connsiteX3" fmla="*/ 5704963 w 12192000"/>
              <a:gd name="connsiteY3" fmla="*/ 6272366 h 6858000"/>
              <a:gd name="connsiteX4" fmla="*/ 12191999 w 12192000"/>
              <a:gd name="connsiteY4" fmla="*/ 6272366 h 6858000"/>
              <a:gd name="connsiteX5" fmla="*/ 1219199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659549" y="0"/>
                </a:lnTo>
                <a:lnTo>
                  <a:pt x="4659549" y="5226951"/>
                </a:lnTo>
                <a:cubicBezTo>
                  <a:pt x="4659549" y="5804318"/>
                  <a:pt x="5127596" y="6272366"/>
                  <a:pt x="5704963" y="6272366"/>
                </a:cubicBezTo>
                <a:lnTo>
                  <a:pt x="12191999" y="627236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42" y="496111"/>
            <a:ext cx="4715205" cy="1308044"/>
          </a:xfrm>
        </p:spPr>
        <p:txBody>
          <a:bodyPr anchor="t">
            <a:normAutofit/>
          </a:bodyPr>
          <a:lstStyle>
            <a:lvl1pPr>
              <a:defRPr sz="33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041842" y="1962884"/>
            <a:ext cx="4715204" cy="133040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>
                <a:solidFill>
                  <a:srgbClr val="343B3C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4886325" y="3574498"/>
            <a:ext cx="1437262" cy="603888"/>
          </a:xfrm>
        </p:spPr>
        <p:txBody>
          <a:bodyPr anchor="ctr">
            <a:noAutofit/>
          </a:bodyPr>
          <a:lstStyle>
            <a:lvl1pPr marL="0" indent="0">
              <a:lnSpc>
                <a:spcPts val="1125"/>
              </a:lnSpc>
              <a:spcBef>
                <a:spcPts val="0"/>
              </a:spcBef>
              <a:buNone/>
              <a:defRPr sz="825">
                <a:solidFill>
                  <a:srgbClr val="343B3C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137092" y="3574498"/>
            <a:ext cx="603888" cy="603888"/>
          </a:xfrm>
          <a:prstGeom prst="roundRect">
            <a:avLst>
              <a:gd name="adj" fmla="val 18244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750"/>
            </a:lvl1pPr>
          </a:lstStyle>
          <a:p>
            <a:pPr lvl="0"/>
            <a:endParaRPr lang="ru-RU" noProof="0"/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B294CDFA-E4DA-4345-B5F7-EA5FE3C2E3E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397354" y="3949304"/>
            <a:ext cx="1438275" cy="273844"/>
          </a:xfrm>
        </p:spPr>
        <p:txBody>
          <a:bodyPr/>
          <a:lstStyle>
            <a:lvl1pPr algn="r">
              <a:defRPr sz="675" smtClean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6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коменд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847FFD3-6A21-43A8-B946-C7EC83C14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632" y="4783931"/>
            <a:ext cx="364331" cy="2047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0" tIns="0" rIns="0" bIns="0" anchor="ctr" anchorCtr="0">
            <a:noAutofit/>
          </a:bodyPr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50" b="0" i="0" u="none" smtId="4294967295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50" b="0" i="0" u="none" smtId="4294967295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50" b="0" i="0" u="none" smtId="4294967295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50" b="0" i="0" u="none" smtId="4294967295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50" b="0" i="0" u="none" smtId="4294967295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</a:lstStyle>
          <a:p>
            <a:pPr algn="r"/>
            <a:endParaRPr lang="ru-RU" sz="825" dirty="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4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-2">
    <p:bg>
      <p:bgPr>
        <a:solidFill>
          <a:srgbClr val="4D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09F6927C-ACAF-49CA-AAE6-FD287BE4F11C}"/>
              </a:ext>
            </a:extLst>
          </p:cNvPr>
          <p:cNvSpPr/>
          <p:nvPr userDrawn="1"/>
        </p:nvSpPr>
        <p:spPr>
          <a:xfrm rot="10800000">
            <a:off x="3494485" y="0"/>
            <a:ext cx="5649515" cy="4704160"/>
          </a:xfrm>
          <a:prstGeom prst="round1Rect">
            <a:avLst/>
          </a:prstGeom>
          <a:solidFill>
            <a:srgbClr val="0B9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CCDA63-2A27-405A-9315-82563F321E0B}"/>
              </a:ext>
            </a:extLst>
          </p:cNvPr>
          <p:cNvCxnSpPr>
            <a:cxnSpLocks/>
          </p:cNvCxnSpPr>
          <p:nvPr userDrawn="1"/>
        </p:nvCxnSpPr>
        <p:spPr>
          <a:xfrm>
            <a:off x="4114801" y="1882379"/>
            <a:ext cx="4642247" cy="0"/>
          </a:xfrm>
          <a:prstGeom prst="line">
            <a:avLst/>
          </a:prstGeom>
          <a:ln>
            <a:solidFill>
              <a:srgbClr val="4D575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4659549 w 12192000"/>
              <a:gd name="connsiteY1" fmla="*/ 0 h 6858000"/>
              <a:gd name="connsiteX2" fmla="*/ 4659549 w 12192000"/>
              <a:gd name="connsiteY2" fmla="*/ 5226951 h 6858000"/>
              <a:gd name="connsiteX3" fmla="*/ 5704963 w 12192000"/>
              <a:gd name="connsiteY3" fmla="*/ 6272366 h 6858000"/>
              <a:gd name="connsiteX4" fmla="*/ 12191999 w 12192000"/>
              <a:gd name="connsiteY4" fmla="*/ 6272366 h 6858000"/>
              <a:gd name="connsiteX5" fmla="*/ 1219199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659549" y="0"/>
                </a:lnTo>
                <a:lnTo>
                  <a:pt x="4659549" y="5226951"/>
                </a:lnTo>
                <a:cubicBezTo>
                  <a:pt x="4659549" y="5804318"/>
                  <a:pt x="5127596" y="6272366"/>
                  <a:pt x="5704963" y="6272366"/>
                </a:cubicBezTo>
                <a:lnTo>
                  <a:pt x="12191999" y="627236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rtlCol="0" anchor="ctr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42" y="496111"/>
            <a:ext cx="4715205" cy="1308044"/>
          </a:xfrm>
        </p:spPr>
        <p:txBody>
          <a:bodyPr anchor="t">
            <a:normAutofit/>
          </a:bodyPr>
          <a:lstStyle>
            <a:lvl1pPr>
              <a:defRPr sz="33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041842" y="1962884"/>
            <a:ext cx="4715204" cy="133040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>
                <a:solidFill>
                  <a:srgbClr val="343B3C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4886325" y="3574498"/>
            <a:ext cx="1437262" cy="603888"/>
          </a:xfrm>
        </p:spPr>
        <p:txBody>
          <a:bodyPr anchor="ctr">
            <a:noAutofit/>
          </a:bodyPr>
          <a:lstStyle>
            <a:lvl1pPr marL="0" indent="0">
              <a:lnSpc>
                <a:spcPts val="1125"/>
              </a:lnSpc>
              <a:spcBef>
                <a:spcPts val="0"/>
              </a:spcBef>
              <a:buNone/>
              <a:defRPr sz="825">
                <a:solidFill>
                  <a:srgbClr val="343B3C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137092" y="3574498"/>
            <a:ext cx="603888" cy="603888"/>
          </a:xfrm>
          <a:prstGeom prst="roundRect">
            <a:avLst>
              <a:gd name="adj" fmla="val 18244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750"/>
            </a:lvl1pPr>
          </a:lstStyle>
          <a:p>
            <a:pPr lvl="0"/>
            <a:endParaRPr lang="ru-RU" noProof="0"/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050771E6-924F-4AA7-B7F0-9C75729462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397354" y="3949304"/>
            <a:ext cx="1438275" cy="273844"/>
          </a:xfrm>
        </p:spPr>
        <p:txBody>
          <a:bodyPr/>
          <a:lstStyle>
            <a:lvl1pPr algn="r">
              <a:defRPr sz="675" smtClean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8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390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РЕШАЕМАЯ 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537B66-B391-49F0-A280-7737D591D27A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7999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4437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ПРЕДЛАГАЕМОЕ РЕШЕНИЕ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E0D3C0-09EE-4E32-91F6-E512849CFE3B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63874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СУТЬ ИННОВАЦИИ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8B97A1-043A-4B5F-9F97-83519F6EF490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84109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4245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АНАЛОГИ И КОНКУРЕНТЫ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52A2BC-774F-496F-A734-10BF5C9A520D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32256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447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РЫНОК И БИЗНЕС-МОДЕЛЬ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27A99D-CC39-4DD6-B358-6CA456BA7971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30444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СТАТУС ПРОЕКТА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146EAD-F320-45D0-9268-6E01AC861133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86141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28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ПЛАН РАЗВИТИЯ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326E60-4020-4C95-B89F-64F6BFB0E7EE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580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241151" y="175784"/>
            <a:ext cx="330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КОМАНДА ПРОЕКТА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33DD95-4AC3-4A6D-AC00-0210D7B7BA7B}"/>
              </a:ext>
            </a:extLst>
          </p:cNvPr>
          <p:cNvSpPr/>
          <p:nvPr userDrawn="1"/>
        </p:nvSpPr>
        <p:spPr>
          <a:xfrm>
            <a:off x="6759975" y="209038"/>
            <a:ext cx="2117559" cy="39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0550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Титульный слайд с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Заголовок 16">
            <a:extLst>
              <a:ext uri="{FF2B5EF4-FFF2-40B4-BE49-F238E27FC236}">
                <a16:creationId xmlns:a16="http://schemas.microsoft.com/office/drawing/2014/main" id="{38C126C4-E987-4D33-BE2E-0298E7661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2172" y="1204407"/>
            <a:ext cx="5101828" cy="623346"/>
          </a:xfrm>
        </p:spPr>
        <p:txBody>
          <a:bodyPr>
            <a:noAutofit/>
          </a:bodyPr>
          <a:lstStyle/>
          <a:p>
            <a:r>
              <a:rPr lang="ru-RU" altLang="ru-RU" sz="26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ПОЛИМЕРНЫЕ ИННОВАЦИИ</a:t>
            </a:r>
          </a:p>
        </p:txBody>
      </p:sp>
      <p:sp>
        <p:nvSpPr>
          <p:cNvPr id="53252" name="Текст 3">
            <a:extLst>
              <a:ext uri="{FF2B5EF4-FFF2-40B4-BE49-F238E27FC236}">
                <a16:creationId xmlns:a16="http://schemas.microsoft.com/office/drawing/2014/main" id="{D27FED35-3BED-4E40-962C-06FD4B53254D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4042172" y="2035062"/>
            <a:ext cx="4714875" cy="132730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ru-RU" altLang="ru-RU" sz="30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Рекомендации по подготовке презентации к заявке на участие </a:t>
            </a:r>
            <a:br>
              <a:rPr lang="ru-RU" altLang="ru-RU" sz="30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ru-RU" altLang="ru-RU" sz="3000" b="1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 программе </a:t>
            </a:r>
            <a:r>
              <a:rPr lang="ru-RU" sz="3000" b="1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развития экосистемы разработчиков и поставщиков в сфере производства и применения полимеров </a:t>
            </a:r>
            <a:endParaRPr lang="ru-RU" altLang="ru-RU" sz="3000" b="1" dirty="0">
              <a:solidFill>
                <a:schemeClr val="bg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6152" name="Picture 8" descr="Picture background">
            <a:extLst>
              <a:ext uri="{FF2B5EF4-FFF2-40B4-BE49-F238E27FC236}">
                <a16:creationId xmlns:a16="http://schemas.microsoft.com/office/drawing/2014/main" id="{D4153727-3E42-45BD-9327-B802235E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1587"/>
          <a:stretch/>
        </p:blipFill>
        <p:spPr bwMode="auto">
          <a:xfrm>
            <a:off x="7691761" y="157645"/>
            <a:ext cx="1267884" cy="4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53BAAD-8744-4574-9859-B85B52387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4659549 w 12192000"/>
              <a:gd name="connsiteY1" fmla="*/ 0 h 6858000"/>
              <a:gd name="connsiteX2" fmla="*/ 4659549 w 12192000"/>
              <a:gd name="connsiteY2" fmla="*/ 5226951 h 6858000"/>
              <a:gd name="connsiteX3" fmla="*/ 5704963 w 12192000"/>
              <a:gd name="connsiteY3" fmla="*/ 6272366 h 6858000"/>
              <a:gd name="connsiteX4" fmla="*/ 12191999 w 12192000"/>
              <a:gd name="connsiteY4" fmla="*/ 6272366 h 6858000"/>
              <a:gd name="connsiteX5" fmla="*/ 1219199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659549" y="0"/>
                </a:lnTo>
                <a:lnTo>
                  <a:pt x="4659549" y="5226951"/>
                </a:lnTo>
                <a:cubicBezTo>
                  <a:pt x="4659549" y="5804318"/>
                  <a:pt x="5127596" y="6272366"/>
                  <a:pt x="5704963" y="6272366"/>
                </a:cubicBezTo>
                <a:lnTo>
                  <a:pt x="12191999" y="627236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C8229E-8C89-4A11-803E-1031511FC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15" y="3569681"/>
            <a:ext cx="1076325" cy="7786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7F6CD5F-F2DD-4902-8069-7347A8A65B9F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5F0775E-26E5-4181-949F-B7EE04C72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15F3D1A7-9CAF-4C4A-9CA0-B4BF236D1C65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530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КОНКУРЕНТНЫЕ ПРЕИМУЩЕСТВА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9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153888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>
              <a:spcAft>
                <a:spcPts val="300"/>
              </a:spcAft>
              <a:buClr>
                <a:srgbClr val="008C95"/>
              </a:buClr>
            </a:pPr>
            <a:r>
              <a:rPr lang="ru-RU" sz="1200" b="1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Сравнительная таблица 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 основными метрикам заявляемого проекта и продуктов конкурентов: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3-7 основных конкурента или альтернативных решений проблемы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не только российские, но и мировые аналоги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Отметьте 3-4 ключевых преимуществ по сравнению с альтернативами</a:t>
            </a:r>
            <a:r>
              <a:rPr lang="en-US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от конкурентов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Причины, по которым конкуренты не применяют или не смогут применять описанную технологию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Сравнение параметров проводите на количественных показателях без использования качественных характеристик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9D53DF-F1BA-4FC4-AA84-2C9E82348444}"/>
              </a:ext>
            </a:extLst>
          </p:cNvPr>
          <p:cNvSpPr/>
          <p:nvPr/>
        </p:nvSpPr>
        <p:spPr>
          <a:xfrm>
            <a:off x="433975" y="3849219"/>
            <a:ext cx="848505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Команда хорошо осведомлена о конкурентах и осознает ключевые преимущества проекта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Акцент на критериях, которые покажут основные преимущества продукта и позволят эффективно решить задачу СИБУР (заказчика СИБУР)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9391049-E54B-4349-B1D2-DA2819AE5C9B}"/>
              </a:ext>
            </a:extLst>
          </p:cNvPr>
          <p:cNvGrpSpPr/>
          <p:nvPr/>
        </p:nvGrpSpPr>
        <p:grpSpPr>
          <a:xfrm>
            <a:off x="433975" y="3480168"/>
            <a:ext cx="1069486" cy="316523"/>
            <a:chOff x="433975" y="2456911"/>
            <a:chExt cx="1069486" cy="316523"/>
          </a:xfrm>
        </p:grpSpPr>
        <p:pic>
          <p:nvPicPr>
            <p:cNvPr id="21" name="Рисунок 20" descr="Лампочка">
              <a:extLst>
                <a:ext uri="{FF2B5EF4-FFF2-40B4-BE49-F238E27FC236}">
                  <a16:creationId xmlns:a16="http://schemas.microsoft.com/office/drawing/2014/main" id="{3550C8E0-DC33-4E63-9C7E-C43D5602D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318F598-3D82-4230-B3E5-A168C7B5CF0D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99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4B9F2D8-4813-488B-BE5F-24C732E3A444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C37AD9E-DBBB-46E4-8332-2AC4998DA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FBC9D687-AD9B-4B39-9DD3-C355675E3EA2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563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БИЗНЕС-МОДЕЛЬ И ОЦЕНКА РЫНКА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7374" y="4807348"/>
            <a:ext cx="393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10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331885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предложения для СИБУР (заказчика СИБУР)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модель коммерциализации: </a:t>
            </a:r>
          </a:p>
          <a:p>
            <a:pPr marL="228600" lvl="1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Услуга с использованием описываемого продукта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Изготовление и поставка в СИБУР (заказчику СИБУР) продукта/изделия/технологии на базе сырья СИБУР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Лицензирование разработанной технологии в СИБУР (заказчику СИБУР)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Выпуск продукции СИБУР на условии процессинга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Экспертное мнение о реализуемости моделей и их ранжирование по срокам внедрения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Если бизнес-модель включает промежуточные звенья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опишите схематично цепочку создания и поставки продукта с разработчиками, проектировщиками, поставщиками и функциональными подразделениями СИБУР (заказчиками СИБУР)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ценообразования (из чего складывается цена решения), что именно покупает СИБУР (заказчик СИБУР)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Оценки сегмента рынка продукта: СИБУР (заказчика СИБУР) / страна / мир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Кто сейчас занимает этот сегмент рынка? В каком объеме он измеряется?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При наличии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экспертное подтверждение потенциального объема отрасли продукта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09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545B8B5-6F1B-4B35-9B9B-A4805F591C02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F286489-26A4-4781-9091-A6ACED4A3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D32FF2C6-D98E-412E-8EC6-B766BD2457A3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СТАТУС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7374" y="4807348"/>
            <a:ext cx="393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11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95923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Ключевые параметры и показатели успешности проекта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Кейсы применения продукта на рынке и эффекты от его использования (включая экономический). Отдельно укажите внедрения на инфраструктуре СИБУР (заказчиков СИБУР), если такие проходили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Ключевые активы компании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7A4812-6CAD-4958-ABB0-1DC1EA17570B}"/>
              </a:ext>
            </a:extLst>
          </p:cNvPr>
          <p:cNvSpPr/>
          <p:nvPr/>
        </p:nvSpPr>
        <p:spPr>
          <a:xfrm>
            <a:off x="433975" y="3849219"/>
            <a:ext cx="84850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Объем проделанной работы и выдающиеся результаты проекта на данный момент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Комплексный подход к развитию проекта (технология + бизнес)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У проекта надежная база и предпосылки для развития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8DC13AB-D9E4-4449-973B-E3C4883DCEA7}"/>
              </a:ext>
            </a:extLst>
          </p:cNvPr>
          <p:cNvGrpSpPr/>
          <p:nvPr/>
        </p:nvGrpSpPr>
        <p:grpSpPr>
          <a:xfrm>
            <a:off x="433975" y="3480168"/>
            <a:ext cx="1069486" cy="316523"/>
            <a:chOff x="433975" y="2456911"/>
            <a:chExt cx="1069486" cy="316523"/>
          </a:xfrm>
        </p:grpSpPr>
        <p:pic>
          <p:nvPicPr>
            <p:cNvPr id="20" name="Рисунок 19" descr="Лампочка">
              <a:extLst>
                <a:ext uri="{FF2B5EF4-FFF2-40B4-BE49-F238E27FC236}">
                  <a16:creationId xmlns:a16="http://schemas.microsoft.com/office/drawing/2014/main" id="{A2857EE7-113F-439F-A882-0EACA58E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8D004EA-B125-421D-94A6-F8F61CA1EA49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82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E12F3A-4DFE-4DCD-9C3C-8E7CBDC9630A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1BB56D4-CA01-44E2-A2E0-9A19A3CA2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4E0AA6EF-17FA-4C53-A621-35A8831D41CD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6082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ПРЕДЛОЖЕНИЕ ЗАКАЗЧИКУ НА ПИЛОТ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7374" y="4807348"/>
            <a:ext cx="393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12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145680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проектного решения: какой функционал будет запущен в рамках пилотного тестирования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Объект для пилота: характеристика объекта и масштаб (возможно по этапам)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Обязательные доработки предложенного продукта для возможности пилотирования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Этапы и сроки пилотного проекта (согласование объекта, доработка, установка, наработка)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Гипотеза о том, какие эффекты применения продукта будут подтверждены в ходе пилота (экономические, технологические, организационные, экологические и т.д.)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7A4812-6CAD-4958-ABB0-1DC1EA17570B}"/>
              </a:ext>
            </a:extLst>
          </p:cNvPr>
          <p:cNvSpPr/>
          <p:nvPr/>
        </p:nvSpPr>
        <p:spPr>
          <a:xfrm>
            <a:off x="433975" y="3849219"/>
            <a:ext cx="84850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Проект удовлетворяет потребностям потребителя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Реализация пилота позволит доработать продукт под ожидания СИБУР (заказчиков СИБУР)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Эффективность продукта для заказчика будет заметна уже на этапе пилотирования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8DC13AB-D9E4-4449-973B-E3C4883DCEA7}"/>
              </a:ext>
            </a:extLst>
          </p:cNvPr>
          <p:cNvGrpSpPr/>
          <p:nvPr/>
        </p:nvGrpSpPr>
        <p:grpSpPr>
          <a:xfrm>
            <a:off x="433975" y="3480168"/>
            <a:ext cx="1069486" cy="316523"/>
            <a:chOff x="433975" y="2456911"/>
            <a:chExt cx="1069486" cy="316523"/>
          </a:xfrm>
        </p:grpSpPr>
        <p:pic>
          <p:nvPicPr>
            <p:cNvPr id="20" name="Рисунок 19" descr="Лампочка">
              <a:extLst>
                <a:ext uri="{FF2B5EF4-FFF2-40B4-BE49-F238E27FC236}">
                  <a16:creationId xmlns:a16="http://schemas.microsoft.com/office/drawing/2014/main" id="{A2857EE7-113F-439F-A882-0EACA58E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8D004EA-B125-421D-94A6-F8F61CA1EA49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98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EFB8E40-1457-401B-9164-775D6D498A95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C6D5DD9-9B9F-4C2C-AED2-5DC0BEC09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629E43F9-021B-488A-AFA9-C0DF34605559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6958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ЗАТРАТЫ И ЭФФЕКТЫ ПИЛОТНОГО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7374" y="4807348"/>
            <a:ext cx="393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13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207492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Оценка затрат для запуска пилотного проекта, включая разработку/доработку продукта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Планируемый источник финансирования пилота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Целевые метрики успешности пилота: за какой период </a:t>
            </a: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времени и какой параметр работы основного оборудования/процессов изменится за время пилота (снижение 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потерь, экономия расходов)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Укрупненный расчет и оценка значимости эффекта в денежном выражении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Потенциальный объем рынка продукта в денежном выражении на объектах СИБУР (заказчиков СИБУР), в том числе на примере выбранного дочернего общества или заказчиков СИБУР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Базовый формат последующего взаимодействия с потребителем на коммерческой основе </a:t>
            </a:r>
            <a:b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(способы коммерциализации решения, после подтверждения эффектов в пилоте)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7A4812-6CAD-4958-ABB0-1DC1EA17570B}"/>
              </a:ext>
            </a:extLst>
          </p:cNvPr>
          <p:cNvSpPr/>
          <p:nvPr/>
        </p:nvSpPr>
        <p:spPr>
          <a:xfrm>
            <a:off x="433975" y="3849219"/>
            <a:ext cx="8485054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У продукта достаточный объем рынка и значимость эффектов на объекты СИБУР (заказчика СИБУР)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У проекта есть план коммерциализации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8DC13AB-D9E4-4449-973B-E3C4883DCEA7}"/>
              </a:ext>
            </a:extLst>
          </p:cNvPr>
          <p:cNvGrpSpPr/>
          <p:nvPr/>
        </p:nvGrpSpPr>
        <p:grpSpPr>
          <a:xfrm>
            <a:off x="433975" y="3480168"/>
            <a:ext cx="1069486" cy="316523"/>
            <a:chOff x="433975" y="2456911"/>
            <a:chExt cx="1069486" cy="316523"/>
          </a:xfrm>
        </p:grpSpPr>
        <p:pic>
          <p:nvPicPr>
            <p:cNvPr id="20" name="Рисунок 19" descr="Лампочка">
              <a:extLst>
                <a:ext uri="{FF2B5EF4-FFF2-40B4-BE49-F238E27FC236}">
                  <a16:creationId xmlns:a16="http://schemas.microsoft.com/office/drawing/2014/main" id="{A2857EE7-113F-439F-A882-0EACA58E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8D004EA-B125-421D-94A6-F8F61CA1EA49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99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4868CF0-317A-425E-B730-5D0FF6F4A210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2DFC35-87D9-4ED2-9101-79347C816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30E63682-F563-489E-90F8-642405C4F715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КОМАНДА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7374" y="4807348"/>
            <a:ext cx="393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14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207492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>
              <a:spcAft>
                <a:spcPts val="450"/>
              </a:spcAft>
              <a:buClr>
                <a:srgbClr val="008C95"/>
              </a:buClr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Данные о 4-5 ключевых участниках команды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Фото, имя, фамилия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Роль в проекте (архитектор, проектировщик, разработчик, продавец и т.д.)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Предыдущий опыт, который подчеркнет разносторонность команды. </a:t>
            </a:r>
            <a:b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Например: 10 лет разработки полимеров, 3 года внедрения новых типов полимеров в нефтегазохимии, 5 лет исследований в РХТУ им. Менделеева и т. д.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Контактные данные (е-</a:t>
            </a:r>
            <a:r>
              <a:rPr lang="ru-RU" sz="1200" spc="-8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mail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телефон) представителя команды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Дополнительный участник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эксперт из отрасли, если он подтверждает упоминание участия в команде пилотного проекта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52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46AE8DC-8270-48AB-8FCB-E9ABD298A534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74C5277-4656-4720-8CED-8A9268A1F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03BBFC1E-FC26-475F-BB83-9764493B5750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ЗАКЛЮЧЕНИЕ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7374" y="4807348"/>
            <a:ext cx="393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15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195438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Ключевые сведения и цифры со всей презентации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Предложение для заказчика. При подготовке тезисов ответьте на вопросы: 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Какой проект внедряется?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 какую организацию, подразделение или продукт планируется интеграция?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Какой экономический эффект от реализации пилотного проекта для компании?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Какие первые шаги необходимы для старта пилотирования?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Какие долгосрочные возможности открываются перед заказчиком при масштабировании проекта (рынок, экономическая выгода, технологические, организационные и другие эффекты)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7A4B771-34F3-405F-99EC-F5855BDA6779}"/>
              </a:ext>
            </a:extLst>
          </p:cNvPr>
          <p:cNvSpPr/>
          <p:nvPr/>
        </p:nvSpPr>
        <p:spPr>
          <a:xfrm>
            <a:off x="433975" y="3849219"/>
            <a:ext cx="8485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Задача этого слайда свести всю описанную в презентации информацию в краткие тезисы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601564-A685-4708-B51A-9AE55D051CC8}"/>
              </a:ext>
            </a:extLst>
          </p:cNvPr>
          <p:cNvGrpSpPr/>
          <p:nvPr/>
        </p:nvGrpSpPr>
        <p:grpSpPr>
          <a:xfrm>
            <a:off x="433975" y="3480168"/>
            <a:ext cx="1069486" cy="316523"/>
            <a:chOff x="433975" y="2456911"/>
            <a:chExt cx="1069486" cy="316523"/>
          </a:xfrm>
        </p:grpSpPr>
        <p:pic>
          <p:nvPicPr>
            <p:cNvPr id="20" name="Рисунок 19" descr="Лампочка">
              <a:extLst>
                <a:ext uri="{FF2B5EF4-FFF2-40B4-BE49-F238E27FC236}">
                  <a16:creationId xmlns:a16="http://schemas.microsoft.com/office/drawing/2014/main" id="{CE69109E-E3D8-4ECC-B708-771A9D897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DAEEE85-0045-4CD2-80E3-2048BB51939B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27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7BF3B00-300D-43AC-B1BC-1AC6A59DB94A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87E6F7-0419-4D94-AE52-3EEE7E1EE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F085DB69-A384-4BB8-8A9D-2FB80128F631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592420-2B91-46DF-A875-B9DA6ABB209D}"/>
              </a:ext>
            </a:extLst>
          </p:cNvPr>
          <p:cNvSpPr/>
          <p:nvPr/>
        </p:nvSpPr>
        <p:spPr>
          <a:xfrm>
            <a:off x="433975" y="949092"/>
            <a:ext cx="8308224" cy="41826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ru-RU" sz="1200" b="1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Формат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Изучите профиль и документы ПАО «СИБУР Холдинг» по инновационному развитию. </a:t>
            </a:r>
            <a:b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 возможности обсудите проект с экспертами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Данная презентация предназначена для заочной экспертизы проекта, постарайтесь максимально раскрыть потенциал продукта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Финалисты смогут доработать презентацию </a:t>
            </a:r>
            <a:b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для питча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endParaRPr lang="ru-RU" sz="1200" spc="-8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b="1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Содержание и последовательность слайдов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Важно сохранить предложенный в шаблоне набор и порядок слайдов для комплексного знакомства экспертов с проектом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Постарайтесь не выходить за рамки 15 слайдов и ёмко формулируйте идеи – так эксперты эффективнее смогут оценить заявку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endParaRPr lang="ru-RU" sz="1200" spc="-8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endParaRPr lang="ru-RU" sz="1200" spc="-8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57175" indent="-257175">
              <a:spcAft>
                <a:spcPts val="450"/>
              </a:spcAft>
              <a:buFont typeface="+mj-lt"/>
              <a:buAutoNum type="arabicPeriod" startAt="3"/>
            </a:pPr>
            <a:r>
              <a:rPr lang="ru-RU" sz="1200" b="1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Оформление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Оформляйте презентацию в корпоративном стиле компании 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Визуализируйте информацию через тезисы, иллюстрации, схемы диаграммы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57175" indent="-257175">
              <a:spcAft>
                <a:spcPts val="450"/>
              </a:spcAft>
              <a:buFont typeface="+mj-lt"/>
              <a:buAutoNum type="arabicPeriod" startAt="4"/>
            </a:pPr>
            <a:r>
              <a:rPr lang="ru-RU" sz="1200" b="1" spc="-3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Загрузка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Желательно прикреплять презентацию в формате </a:t>
            </a:r>
            <a:r>
              <a:rPr lang="en-US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PDF</a:t>
            </a:r>
            <a:r>
              <a:rPr lang="ru-RU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для сохранения исходного вида презентации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При загрузке презентации в формате </a:t>
            </a:r>
            <a:r>
              <a:rPr lang="en-US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ppt</a:t>
            </a:r>
            <a:r>
              <a:rPr lang="ru-RU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или</a:t>
            </a:r>
            <a:r>
              <a:rPr lang="en-US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pptx</a:t>
            </a:r>
            <a:r>
              <a:rPr lang="ru-RU" sz="1200" spc="-3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проверьте шрифты, загрузку видео и анимации 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200" spc="-15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Перед отправкой проверьте презентацию </a:t>
            </a:r>
            <a:br>
              <a:rPr lang="ru-RU" sz="1200" spc="-15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ru-RU" sz="1200" spc="-15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на других. Убедитесь, что раскрыты: проблема, продукт, рынок, услуга, эффекты от внедрения </a:t>
            </a:r>
            <a:br>
              <a:rPr lang="ru-RU" sz="1200" spc="-15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ru-RU" sz="1200" spc="-15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и план пилотного проекта</a:t>
            </a:r>
            <a:endParaRPr lang="ru-RU" sz="1200" spc="-38" dirty="0">
              <a:solidFill>
                <a:schemeClr val="tx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1026" name="Picture 2" descr="СИБУР">
            <a:extLst>
              <a:ext uri="{FF2B5EF4-FFF2-40B4-BE49-F238E27FC236}">
                <a16:creationId xmlns:a16="http://schemas.microsoft.com/office/drawing/2014/main" id="{50673C59-0893-4A09-A36A-28D731A2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03" y="258297"/>
            <a:ext cx="793366" cy="1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2BD495-1E9C-48BE-9DEB-E291A61C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82" y="205348"/>
            <a:ext cx="405116" cy="29307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8876E5D-0B14-4FC7-A9F9-14EEFDEF2051}"/>
              </a:ext>
            </a:extLst>
          </p:cNvPr>
          <p:cNvGrpSpPr/>
          <p:nvPr/>
        </p:nvGrpSpPr>
        <p:grpSpPr>
          <a:xfrm>
            <a:off x="7517191" y="230185"/>
            <a:ext cx="1651392" cy="243398"/>
            <a:chOff x="5466769" y="281400"/>
            <a:chExt cx="1651392" cy="243398"/>
          </a:xfrm>
        </p:grpSpPr>
        <p:sp>
          <p:nvSpPr>
            <p:cNvPr id="9" name="Прямоугольник: один скругленный угол 8">
              <a:extLst>
                <a:ext uri="{FF2B5EF4-FFF2-40B4-BE49-F238E27FC236}">
                  <a16:creationId xmlns:a16="http://schemas.microsoft.com/office/drawing/2014/main" id="{36EF1EBF-242F-4828-B306-A19FE9664FBA}"/>
                </a:ext>
              </a:extLst>
            </p:cNvPr>
            <p:cNvSpPr/>
            <p:nvPr/>
          </p:nvSpPr>
          <p:spPr>
            <a:xfrm rot="16200000" flipH="1">
              <a:off x="6191175" y="-410676"/>
              <a:ext cx="210090" cy="1594242"/>
            </a:xfrm>
            <a:prstGeom prst="round1Rect">
              <a:avLst>
                <a:gd name="adj" fmla="val 5000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6" name="Заголовок 16">
              <a:extLst>
                <a:ext uri="{FF2B5EF4-FFF2-40B4-BE49-F238E27FC236}">
                  <a16:creationId xmlns:a16="http://schemas.microsoft.com/office/drawing/2014/main" id="{4DAF4D74-0672-4D55-9304-B4E81D09669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6769" y="28436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ПОЛИМЕРНЫЕ ИННОВАЦИИ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60355" y="229130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ОБЩИЕ РЕКОМЕНДАЦИИ</a:t>
            </a:r>
            <a:endParaRPr lang="ru-RU" sz="1200" b="1" spc="-8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9ED470-60F3-40CC-9E78-9AF44A101AA1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1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1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C8C057B-C2DB-4429-9F64-F3C3752895F0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ECDB4B-D7D4-4A1A-A88E-546E6FA9D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1BEFE369-214F-4F14-A529-65E21C65BA9A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592420-2B91-46DF-A875-B9DA6ABB209D}"/>
              </a:ext>
            </a:extLst>
          </p:cNvPr>
          <p:cNvSpPr/>
          <p:nvPr/>
        </p:nvSpPr>
        <p:spPr>
          <a:xfrm>
            <a:off x="433975" y="949092"/>
            <a:ext cx="8308224" cy="270073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Критерии оценки заочной экспертизы ПАО «СИБУР Холдинг» и ДО от 1 до 5 баллов:</a:t>
            </a:r>
          </a:p>
          <a:p>
            <a:pPr>
              <a:spcAft>
                <a:spcPts val="450"/>
              </a:spcAft>
            </a:pPr>
            <a:endParaRPr lang="ru-RU" sz="1200" b="1" spc="-8" dirty="0">
              <a:solidFill>
                <a:srgbClr val="008C95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Оценка новизны разработки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Экономический эффект от внедрения в оптимизируемом процессе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Объем применения на объектах / в деятельности компаний группы ПАО «СИБУР Холдинг» и/или заказчиков и партнеров СИБУР 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Оценка рынка – объем и перспективы внедрения в отрасли в целом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Конкурентные преимущества по сравнению с существующими аналогами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Стадия готовности решения к внедрению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Технологические риски проекта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Квалификация команды проекта, соответствие команды проекта поставленным целям и задачам</a:t>
            </a:r>
          </a:p>
        </p:txBody>
      </p:sp>
      <p:pic>
        <p:nvPicPr>
          <p:cNvPr id="1026" name="Picture 2" descr="СИБУР">
            <a:extLst>
              <a:ext uri="{FF2B5EF4-FFF2-40B4-BE49-F238E27FC236}">
                <a16:creationId xmlns:a16="http://schemas.microsoft.com/office/drawing/2014/main" id="{50673C59-0893-4A09-A36A-28D731A2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03" y="258297"/>
            <a:ext cx="793366" cy="1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2BD495-1E9C-48BE-9DEB-E291A61C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82" y="205348"/>
            <a:ext cx="405116" cy="29307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8876E5D-0B14-4FC7-A9F9-14EEFDEF2051}"/>
              </a:ext>
            </a:extLst>
          </p:cNvPr>
          <p:cNvGrpSpPr/>
          <p:nvPr/>
        </p:nvGrpSpPr>
        <p:grpSpPr>
          <a:xfrm>
            <a:off x="7517191" y="230185"/>
            <a:ext cx="1651392" cy="243398"/>
            <a:chOff x="5466769" y="281400"/>
            <a:chExt cx="1651392" cy="243398"/>
          </a:xfrm>
        </p:grpSpPr>
        <p:sp>
          <p:nvSpPr>
            <p:cNvPr id="9" name="Прямоугольник: один скругленный угол 8">
              <a:extLst>
                <a:ext uri="{FF2B5EF4-FFF2-40B4-BE49-F238E27FC236}">
                  <a16:creationId xmlns:a16="http://schemas.microsoft.com/office/drawing/2014/main" id="{36EF1EBF-242F-4828-B306-A19FE9664FBA}"/>
                </a:ext>
              </a:extLst>
            </p:cNvPr>
            <p:cNvSpPr/>
            <p:nvPr/>
          </p:nvSpPr>
          <p:spPr>
            <a:xfrm rot="16200000" flipH="1">
              <a:off x="6191175" y="-410676"/>
              <a:ext cx="210090" cy="1594242"/>
            </a:xfrm>
            <a:prstGeom prst="round1Rect">
              <a:avLst>
                <a:gd name="adj" fmla="val 5000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6" name="Заголовок 16">
              <a:extLst>
                <a:ext uri="{FF2B5EF4-FFF2-40B4-BE49-F238E27FC236}">
                  <a16:creationId xmlns:a16="http://schemas.microsoft.com/office/drawing/2014/main" id="{4DAF4D74-0672-4D55-9304-B4E81D09669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6769" y="28436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ПОЛИМЕРНЫЕ ИННОВАЦИИ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60355" y="229130"/>
            <a:ext cx="490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КРИТЕРИИ ОЦЕНКИ ПРОЕКТОВ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8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FA940C-9A74-40F0-B98F-A1896B57E399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CB74672-8A80-47E0-821F-9FEF4D44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BE5ED9DB-1310-4FF3-B1F8-BAD450C59735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592420-2B91-46DF-A875-B9DA6ABB209D}"/>
              </a:ext>
            </a:extLst>
          </p:cNvPr>
          <p:cNvSpPr/>
          <p:nvPr/>
        </p:nvSpPr>
        <p:spPr>
          <a:xfrm>
            <a:off x="433975" y="952453"/>
            <a:ext cx="8308224" cy="301364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Титульный слайд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Резюме проекта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Решаемая проблема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продукта (1-2 слайда)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Технология и инновация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Конкурентные преимущества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Бизнес-модель и оценка рынка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Статус проекта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Предложение заказчику на пилот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Затраты и эффекты пилотного проекта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Команда проекта (1 слайд)</a:t>
            </a:r>
          </a:p>
          <a:p>
            <a:pPr marL="257175" indent="-257175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Заключение (1 слайд)</a:t>
            </a:r>
          </a:p>
        </p:txBody>
      </p:sp>
      <p:pic>
        <p:nvPicPr>
          <p:cNvPr id="1026" name="Picture 2" descr="СИБУР">
            <a:extLst>
              <a:ext uri="{FF2B5EF4-FFF2-40B4-BE49-F238E27FC236}">
                <a16:creationId xmlns:a16="http://schemas.microsoft.com/office/drawing/2014/main" id="{50673C59-0893-4A09-A36A-28D731A2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03" y="258297"/>
            <a:ext cx="793366" cy="1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2BD495-1E9C-48BE-9DEB-E291A61C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82" y="205348"/>
            <a:ext cx="405116" cy="29307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8876E5D-0B14-4FC7-A9F9-14EEFDEF2051}"/>
              </a:ext>
            </a:extLst>
          </p:cNvPr>
          <p:cNvGrpSpPr/>
          <p:nvPr/>
        </p:nvGrpSpPr>
        <p:grpSpPr>
          <a:xfrm>
            <a:off x="7517191" y="230185"/>
            <a:ext cx="1651392" cy="243398"/>
            <a:chOff x="5466769" y="281400"/>
            <a:chExt cx="1651392" cy="243398"/>
          </a:xfrm>
        </p:grpSpPr>
        <p:sp>
          <p:nvSpPr>
            <p:cNvPr id="9" name="Прямоугольник: один скругленный угол 8">
              <a:extLst>
                <a:ext uri="{FF2B5EF4-FFF2-40B4-BE49-F238E27FC236}">
                  <a16:creationId xmlns:a16="http://schemas.microsoft.com/office/drawing/2014/main" id="{36EF1EBF-242F-4828-B306-A19FE9664FBA}"/>
                </a:ext>
              </a:extLst>
            </p:cNvPr>
            <p:cNvSpPr/>
            <p:nvPr/>
          </p:nvSpPr>
          <p:spPr>
            <a:xfrm rot="16200000" flipH="1">
              <a:off x="6191175" y="-410676"/>
              <a:ext cx="210090" cy="1594242"/>
            </a:xfrm>
            <a:prstGeom prst="round1Rect">
              <a:avLst>
                <a:gd name="adj" fmla="val 5000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6" name="Заголовок 16">
              <a:extLst>
                <a:ext uri="{FF2B5EF4-FFF2-40B4-BE49-F238E27FC236}">
                  <a16:creationId xmlns:a16="http://schemas.microsoft.com/office/drawing/2014/main" id="{4DAF4D74-0672-4D55-9304-B4E81D09669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66769" y="28436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ПОЛИМЕРНЫЕ ИННОВАЦИИ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60355" y="229130"/>
            <a:ext cx="421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СТРУКТУРА ПРЕЗЕНТАЦИИ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3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3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8E175B7-60E3-49BC-9015-8F35E392AC69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DD81712-1719-48EE-90E5-86833749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AE5DE1FD-23DB-4E85-82BC-4872B93776EC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8876E5D-0B14-4FC7-A9F9-14EEFDEF2051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36EF1EBF-242F-4828-B306-A19FE9664FBA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6" name="Заголовок 16">
              <a:extLst>
                <a:ext uri="{FF2B5EF4-FFF2-40B4-BE49-F238E27FC236}">
                  <a16:creationId xmlns:a16="http://schemas.microsoft.com/office/drawing/2014/main" id="{4DAF4D74-0672-4D55-9304-B4E81D09669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60355" y="229130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ТИТУЛЬНЫЙ СЛАЙД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en-US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4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56C3A7-CB14-4362-BC3C-9FBCE0C64EF8}"/>
              </a:ext>
            </a:extLst>
          </p:cNvPr>
          <p:cNvSpPr/>
          <p:nvPr/>
        </p:nvSpPr>
        <p:spPr>
          <a:xfrm>
            <a:off x="433975" y="1971586"/>
            <a:ext cx="8308224" cy="120032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НАЗВАНИЕ ПРОЕКТА</a:t>
            </a:r>
            <a:endParaRPr lang="en-US" sz="2400" b="1" dirty="0">
              <a:solidFill>
                <a:srgbClr val="008C95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ru-RU" sz="1200" b="1" dirty="0">
              <a:solidFill>
                <a:srgbClr val="008C95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2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НАЗВАНИЕ КОМПАНИИ</a:t>
            </a:r>
          </a:p>
          <a:p>
            <a:endParaRPr lang="ru-RU" sz="1200" b="1" dirty="0">
              <a:solidFill>
                <a:srgbClr val="008C95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2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НАЗВАНИЕ НАПРАВЛЕНИЯ/ТЕМАТИКИ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(ИЗ ПРЕДЛОЖЕННЫХ В ПРОГРАММЕ)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727052" y="3618960"/>
            <a:ext cx="8308224" cy="77457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>
              <a:spcAft>
                <a:spcPts val="450"/>
              </a:spcAft>
              <a:buClr>
                <a:srgbClr val="008C95"/>
              </a:buClr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Укажите на слайде: </a:t>
            </a:r>
            <a:r>
              <a:rPr lang="ru-RU" sz="1200" b="1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краткое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название проекта, компании, логотип и выбранное направление/тематики</a:t>
            </a:r>
          </a:p>
          <a:p>
            <a:pPr>
              <a:spcAft>
                <a:spcPts val="450"/>
              </a:spcAft>
              <a:buClr>
                <a:srgbClr val="008C95"/>
              </a:buClr>
            </a:pPr>
            <a:endParaRPr lang="ru-RU" sz="1200" spc="-8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>
              <a:spcAft>
                <a:spcPts val="450"/>
              </a:spcAft>
              <a:buClr>
                <a:srgbClr val="008C95"/>
              </a:buClr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Помните, что это обложка презентации и первое впечатление на экспертов</a:t>
            </a:r>
          </a:p>
        </p:txBody>
      </p:sp>
      <p:pic>
        <p:nvPicPr>
          <p:cNvPr id="15" name="Рисунок 14" descr="Презентация с контрольным списком">
            <a:extLst>
              <a:ext uri="{FF2B5EF4-FFF2-40B4-BE49-F238E27FC236}">
                <a16:creationId xmlns:a16="http://schemas.microsoft.com/office/drawing/2014/main" id="{60D883DD-2D50-4D51-A8FC-DF2289013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975" y="3579101"/>
            <a:ext cx="316523" cy="316523"/>
          </a:xfrm>
          <a:prstGeom prst="rect">
            <a:avLst/>
          </a:prstGeom>
        </p:spPr>
      </p:pic>
      <p:pic>
        <p:nvPicPr>
          <p:cNvPr id="16" name="Рисунок 15" descr="Лампочка">
            <a:extLst>
              <a:ext uri="{FF2B5EF4-FFF2-40B4-BE49-F238E27FC236}">
                <a16:creationId xmlns:a16="http://schemas.microsoft.com/office/drawing/2014/main" id="{7C341F1D-9D67-4C30-870D-EA4CD0B9E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975" y="4024375"/>
            <a:ext cx="316523" cy="3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1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68400FF-EACF-4BC5-9DCB-6C5A6C815CE7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6022D31-6EC4-49B8-AB61-850ADF261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96429215-BAB0-4FDC-B61F-0D497C63D358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298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РЕЗЮМЕ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5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356498"/>
            <a:ext cx="4853133" cy="77457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сути проекта 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Несколько ключевых тезисов о компании и ее целях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Достижения и результаты компании на текущий момент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281D6A2-7711-4841-8784-FEA8617309E8}"/>
              </a:ext>
            </a:extLst>
          </p:cNvPr>
          <p:cNvGrpSpPr/>
          <p:nvPr/>
        </p:nvGrpSpPr>
        <p:grpSpPr>
          <a:xfrm>
            <a:off x="433975" y="2456911"/>
            <a:ext cx="1069486" cy="316523"/>
            <a:chOff x="433975" y="2456911"/>
            <a:chExt cx="1069486" cy="316523"/>
          </a:xfrm>
        </p:grpSpPr>
        <p:pic>
          <p:nvPicPr>
            <p:cNvPr id="3" name="Рисунок 2" descr="Лампочка">
              <a:extLst>
                <a:ext uri="{FF2B5EF4-FFF2-40B4-BE49-F238E27FC236}">
                  <a16:creationId xmlns:a16="http://schemas.microsoft.com/office/drawing/2014/main" id="{9858330C-4541-4329-A2C5-6B7F71E7B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C78EE1B-0883-473D-A158-27A5A43F2258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9D53DF-F1BA-4FC4-AA84-2C9E82348444}"/>
              </a:ext>
            </a:extLst>
          </p:cNvPr>
          <p:cNvSpPr/>
          <p:nvPr/>
        </p:nvSpPr>
        <p:spPr>
          <a:xfrm>
            <a:off x="433975" y="2825962"/>
            <a:ext cx="457200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Востребованность продукта на рынке 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Положительные результаты и каких успехов добилась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Желание и планы развития компании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982980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22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959773D-DEF0-42D7-A4FE-B56BA4FD3879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73990BB-59B3-4436-8F95-E630B9C44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4A99EA66-8F4B-4387-A2F8-33416C03D809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РЕШАЕМАЯ ПРОБЛЕМА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6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220316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проблемы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акую проблему/задачу СИБУР (заказчика СИБУР) решает продукт/технология?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Актуальность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Почему для решения проблемы недостаточно существующих решений или они неэффективны? 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Как эта проблема решается сегодня? 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+mj-lt"/>
              <a:buAutoNum type="arabicPeriod" startAt="3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Подтверждение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Какие данные это подтверждают? В натуральных единицах (</a:t>
            </a:r>
            <a:r>
              <a:rPr lang="ru-RU" sz="1200" spc="-8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кВтч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тонны и т.д.) или в деньгах (</a:t>
            </a:r>
            <a:r>
              <a:rPr lang="ru-RU" sz="1200" spc="-8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млн.руб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.)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Аналитические отчеты (затраты или потери за год), подтверждающие наличие проблемы в отрасли или конкретно у СИБУР (заказчика СИБУР)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9D53DF-F1BA-4FC4-AA84-2C9E82348444}"/>
              </a:ext>
            </a:extLst>
          </p:cNvPr>
          <p:cNvSpPr/>
          <p:nvPr/>
        </p:nvSpPr>
        <p:spPr>
          <a:xfrm>
            <a:off x="433975" y="3849219"/>
            <a:ext cx="8485054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Точно ли проблема относится (будет относиться) именно к СИБУР (заказчика СИБУР)? 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Существенна ли решаемая проблема для СИБУР (заказчика СИБУР)?</a:t>
            </a:r>
          </a:p>
          <a:p>
            <a:pPr marL="228600" indent="-228600">
              <a:spcAft>
                <a:spcPts val="45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Заявляемый продукт полноценно решает именно указанную проблему?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18176B6-F111-4173-889E-1ECA6C9959E9}"/>
              </a:ext>
            </a:extLst>
          </p:cNvPr>
          <p:cNvGrpSpPr/>
          <p:nvPr/>
        </p:nvGrpSpPr>
        <p:grpSpPr>
          <a:xfrm>
            <a:off x="433975" y="3480168"/>
            <a:ext cx="2088931" cy="316523"/>
            <a:chOff x="433975" y="3327768"/>
            <a:chExt cx="2088931" cy="316523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C78EE1B-0883-473D-A158-27A5A43F2258}"/>
                </a:ext>
              </a:extLst>
            </p:cNvPr>
            <p:cNvSpPr/>
            <p:nvPr/>
          </p:nvSpPr>
          <p:spPr>
            <a:xfrm>
              <a:off x="750498" y="3393697"/>
              <a:ext cx="1772408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Наводящие вопросы:</a:t>
              </a:r>
            </a:p>
          </p:txBody>
        </p:sp>
        <p:pic>
          <p:nvPicPr>
            <p:cNvPr id="18" name="Рисунок 17" descr="Вопросы">
              <a:extLst>
                <a:ext uri="{FF2B5EF4-FFF2-40B4-BE49-F238E27FC236}">
                  <a16:creationId xmlns:a16="http://schemas.microsoft.com/office/drawing/2014/main" id="{B8A782B1-CECE-4D40-BE75-C851AC8A4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3327768"/>
              <a:ext cx="316523" cy="316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04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7F6CD5F-F2DD-4902-8069-7347A8A65B9F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5F0775E-26E5-4181-949F-B7EE04C72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15F3D1A7-9CAF-4C4A-9CA0-B4BF236D1C65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ПРОДУКТА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7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224676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продукта/технологии</a:t>
            </a:r>
            <a:r>
              <a:rPr lang="ru-RU" sz="1200" b="1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endParaRPr lang="en-US" sz="1200" b="1" spc="-8" dirty="0">
              <a:solidFill>
                <a:srgbClr val="008C95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Понятно, без технических, узкоспециализированных терминов</a:t>
            </a:r>
            <a:endParaRPr lang="en-US" sz="1200" spc="-8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Ключевые характеристики продукта для пользователя СИБУР (заказчика СИБУР)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 startAt="2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Внедрение </a:t>
            </a:r>
            <a:endParaRPr lang="ru-RU" sz="1200" b="1" spc="-8" dirty="0">
              <a:solidFill>
                <a:srgbClr val="008C95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solidFill>
                  <a:schemeClr val="tx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аглядно опишите, как решение попадёт и будет применяться в СИБУР (у заказчика СИБУР) компании? 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Эффекты для СИБУР (заказчика СИБУР): технологические, экономические, организационные, экологические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 startAt="3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Подтверждение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Усилить предложение могут данные экономического эффекта и способ его расчета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При наличии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экспертное подтверждение достижимости и существенности эффекта для отрасли или СИБУР (заказчиков СИБУР)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9D53DF-F1BA-4FC4-AA84-2C9E82348444}"/>
              </a:ext>
            </a:extLst>
          </p:cNvPr>
          <p:cNvSpPr/>
          <p:nvPr/>
        </p:nvSpPr>
        <p:spPr>
          <a:xfrm>
            <a:off x="433975" y="3849219"/>
            <a:ext cx="8485054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Решение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это технология + продукт + понимание, как и кто его будет применять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Решение действительно закрывает потребность СИБУР (заказчика СИБУР)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Решение даст экономию или новую выручку для СИБУР (заказчика СИБУР) и этому есть подтверждение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Команда проекта сможет построить бизнес на заявленном продукте и понимает, как он будет работать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9391049-E54B-4349-B1D2-DA2819AE5C9B}"/>
              </a:ext>
            </a:extLst>
          </p:cNvPr>
          <p:cNvGrpSpPr/>
          <p:nvPr/>
        </p:nvGrpSpPr>
        <p:grpSpPr>
          <a:xfrm>
            <a:off x="433975" y="3480168"/>
            <a:ext cx="1069486" cy="316523"/>
            <a:chOff x="433975" y="2456911"/>
            <a:chExt cx="1069486" cy="316523"/>
          </a:xfrm>
        </p:grpSpPr>
        <p:pic>
          <p:nvPicPr>
            <p:cNvPr id="21" name="Рисунок 20" descr="Лампочка">
              <a:extLst>
                <a:ext uri="{FF2B5EF4-FFF2-40B4-BE49-F238E27FC236}">
                  <a16:creationId xmlns:a16="http://schemas.microsoft.com/office/drawing/2014/main" id="{3550C8E0-DC33-4E63-9C7E-C43D5602D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318F598-3D82-4230-B3E5-A168C7B5CF0D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09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7F6CD5F-F2DD-4902-8069-7347A8A65B9F}"/>
              </a:ext>
            </a:extLst>
          </p:cNvPr>
          <p:cNvGrpSpPr/>
          <p:nvPr/>
        </p:nvGrpSpPr>
        <p:grpSpPr>
          <a:xfrm>
            <a:off x="0" y="-3958"/>
            <a:ext cx="9146199" cy="5147458"/>
            <a:chOff x="0" y="-3958"/>
            <a:chExt cx="9146199" cy="5147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5F0775E-26E5-4181-949F-B7EE04C72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: один скругленный угол 10">
              <a:extLst>
                <a:ext uri="{FF2B5EF4-FFF2-40B4-BE49-F238E27FC236}">
                  <a16:creationId xmlns:a16="http://schemas.microsoft.com/office/drawing/2014/main" id="{15F3D1A7-9CAF-4C4A-9CA0-B4BF236D1C65}"/>
                </a:ext>
              </a:extLst>
            </p:cNvPr>
            <p:cNvSpPr/>
            <p:nvPr/>
          </p:nvSpPr>
          <p:spPr>
            <a:xfrm rot="10800000">
              <a:off x="203903" y="-3958"/>
              <a:ext cx="8942296" cy="4942109"/>
            </a:xfrm>
            <a:custGeom>
              <a:avLst/>
              <a:gdLst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38152 h 4938152"/>
                <a:gd name="connsiteX5" fmla="*/ 0 w 8940098"/>
                <a:gd name="connsiteY5" fmla="*/ 0 h 4938152"/>
                <a:gd name="connsiteX0" fmla="*/ 0 w 8940098"/>
                <a:gd name="connsiteY0" fmla="*/ 4938152 h 5029592"/>
                <a:gd name="connsiteX1" fmla="*/ 0 w 8940098"/>
                <a:gd name="connsiteY1" fmla="*/ 0 h 5029592"/>
                <a:gd name="connsiteX2" fmla="*/ 8416012 w 8940098"/>
                <a:gd name="connsiteY2" fmla="*/ 0 h 5029592"/>
                <a:gd name="connsiteX3" fmla="*/ 8940098 w 8940098"/>
                <a:gd name="connsiteY3" fmla="*/ 524086 h 5029592"/>
                <a:gd name="connsiteX4" fmla="*/ 8940098 w 8940098"/>
                <a:gd name="connsiteY4" fmla="*/ 4938152 h 5029592"/>
                <a:gd name="connsiteX5" fmla="*/ 91440 w 8940098"/>
                <a:gd name="connsiteY5" fmla="*/ 5029592 h 5029592"/>
                <a:gd name="connsiteX0" fmla="*/ 0 w 8940098"/>
                <a:gd name="connsiteY0" fmla="*/ 4938152 h 4938152"/>
                <a:gd name="connsiteX1" fmla="*/ 0 w 8940098"/>
                <a:gd name="connsiteY1" fmla="*/ 0 h 4938152"/>
                <a:gd name="connsiteX2" fmla="*/ 8416012 w 8940098"/>
                <a:gd name="connsiteY2" fmla="*/ 0 h 4938152"/>
                <a:gd name="connsiteX3" fmla="*/ 8940098 w 8940098"/>
                <a:gd name="connsiteY3" fmla="*/ 524086 h 4938152"/>
                <a:gd name="connsiteX4" fmla="*/ 8940098 w 8940098"/>
                <a:gd name="connsiteY4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0 h 4938152"/>
                <a:gd name="connsiteX0" fmla="*/ 0 w 8940098"/>
                <a:gd name="connsiteY0" fmla="*/ 0 h 5157808"/>
                <a:gd name="connsiteX1" fmla="*/ 8416012 w 8940098"/>
                <a:gd name="connsiteY1" fmla="*/ 0 h 5157808"/>
                <a:gd name="connsiteX2" fmla="*/ 8940098 w 8940098"/>
                <a:gd name="connsiteY2" fmla="*/ 524086 h 5157808"/>
                <a:gd name="connsiteX3" fmla="*/ 8940098 w 8940098"/>
                <a:gd name="connsiteY3" fmla="*/ 4938152 h 5157808"/>
                <a:gd name="connsiteX4" fmla="*/ 0 w 8940098"/>
                <a:gd name="connsiteY4" fmla="*/ 4920567 h 5157808"/>
                <a:gd name="connsiteX5" fmla="*/ 0 w 8940098"/>
                <a:gd name="connsiteY5" fmla="*/ 0 h 5157808"/>
                <a:gd name="connsiteX0" fmla="*/ 0 w 8940098"/>
                <a:gd name="connsiteY0" fmla="*/ 0 h 5873893"/>
                <a:gd name="connsiteX1" fmla="*/ 8416012 w 8940098"/>
                <a:gd name="connsiteY1" fmla="*/ 0 h 5873893"/>
                <a:gd name="connsiteX2" fmla="*/ 8940098 w 8940098"/>
                <a:gd name="connsiteY2" fmla="*/ 524086 h 5873893"/>
                <a:gd name="connsiteX3" fmla="*/ 8940098 w 8940098"/>
                <a:gd name="connsiteY3" fmla="*/ 4938152 h 5873893"/>
                <a:gd name="connsiteX4" fmla="*/ 0 w 8940098"/>
                <a:gd name="connsiteY4" fmla="*/ 4920567 h 5873893"/>
                <a:gd name="connsiteX5" fmla="*/ 0 w 8940098"/>
                <a:gd name="connsiteY5" fmla="*/ 0 h 5873893"/>
                <a:gd name="connsiteX0" fmla="*/ 0 w 8940098"/>
                <a:gd name="connsiteY0" fmla="*/ 0 h 5261236"/>
                <a:gd name="connsiteX1" fmla="*/ 8416012 w 8940098"/>
                <a:gd name="connsiteY1" fmla="*/ 0 h 5261236"/>
                <a:gd name="connsiteX2" fmla="*/ 8940098 w 8940098"/>
                <a:gd name="connsiteY2" fmla="*/ 524086 h 5261236"/>
                <a:gd name="connsiteX3" fmla="*/ 8940098 w 8940098"/>
                <a:gd name="connsiteY3" fmla="*/ 4938152 h 5261236"/>
                <a:gd name="connsiteX4" fmla="*/ 0 w 8940098"/>
                <a:gd name="connsiteY4" fmla="*/ 4920567 h 5261236"/>
                <a:gd name="connsiteX5" fmla="*/ 0 w 8940098"/>
                <a:gd name="connsiteY5" fmla="*/ 0 h 5261236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0 w 8940098"/>
                <a:gd name="connsiteY4" fmla="*/ 4920567 h 4938152"/>
                <a:gd name="connsiteX5" fmla="*/ 0 w 8940098"/>
                <a:gd name="connsiteY5" fmla="*/ 0 h 4938152"/>
                <a:gd name="connsiteX0" fmla="*/ 0 w 8940098"/>
                <a:gd name="connsiteY0" fmla="*/ 0 h 4938152"/>
                <a:gd name="connsiteX1" fmla="*/ 8416012 w 8940098"/>
                <a:gd name="connsiteY1" fmla="*/ 0 h 4938152"/>
                <a:gd name="connsiteX2" fmla="*/ 8940098 w 8940098"/>
                <a:gd name="connsiteY2" fmla="*/ 524086 h 4938152"/>
                <a:gd name="connsiteX3" fmla="*/ 8940098 w 8940098"/>
                <a:gd name="connsiteY3" fmla="*/ 4938152 h 4938152"/>
                <a:gd name="connsiteX4" fmla="*/ 5862 w 8940098"/>
                <a:gd name="connsiteY4" fmla="*/ 4938152 h 4938152"/>
                <a:gd name="connsiteX5" fmla="*/ 0 w 8940098"/>
                <a:gd name="connsiteY5" fmla="*/ 0 h 4938152"/>
                <a:gd name="connsiteX0" fmla="*/ 11723 w 8951821"/>
                <a:gd name="connsiteY0" fmla="*/ 0 h 4944014"/>
                <a:gd name="connsiteX1" fmla="*/ 8427735 w 8951821"/>
                <a:gd name="connsiteY1" fmla="*/ 0 h 4944014"/>
                <a:gd name="connsiteX2" fmla="*/ 8951821 w 8951821"/>
                <a:gd name="connsiteY2" fmla="*/ 524086 h 4944014"/>
                <a:gd name="connsiteX3" fmla="*/ 8951821 w 8951821"/>
                <a:gd name="connsiteY3" fmla="*/ 4938152 h 4944014"/>
                <a:gd name="connsiteX4" fmla="*/ 0 w 8951821"/>
                <a:gd name="connsiteY4" fmla="*/ 4944014 h 4944014"/>
                <a:gd name="connsiteX5" fmla="*/ 11723 w 8951821"/>
                <a:gd name="connsiteY5" fmla="*/ 0 h 4944014"/>
                <a:gd name="connsiteX0" fmla="*/ 833 w 8940931"/>
                <a:gd name="connsiteY0" fmla="*/ 0 h 4938152"/>
                <a:gd name="connsiteX1" fmla="*/ 8416845 w 8940931"/>
                <a:gd name="connsiteY1" fmla="*/ 0 h 4938152"/>
                <a:gd name="connsiteX2" fmla="*/ 8940931 w 8940931"/>
                <a:gd name="connsiteY2" fmla="*/ 524086 h 4938152"/>
                <a:gd name="connsiteX3" fmla="*/ 8940931 w 8940931"/>
                <a:gd name="connsiteY3" fmla="*/ 4938152 h 4938152"/>
                <a:gd name="connsiteX4" fmla="*/ 4350 w 8940931"/>
                <a:gd name="connsiteY4" fmla="*/ 4894484 h 4938152"/>
                <a:gd name="connsiteX5" fmla="*/ 833 w 8940931"/>
                <a:gd name="connsiteY5" fmla="*/ 0 h 4938152"/>
                <a:gd name="connsiteX0" fmla="*/ 491 w 8940589"/>
                <a:gd name="connsiteY0" fmla="*/ 0 h 4938152"/>
                <a:gd name="connsiteX1" fmla="*/ 8416503 w 8940589"/>
                <a:gd name="connsiteY1" fmla="*/ 0 h 4938152"/>
                <a:gd name="connsiteX2" fmla="*/ 8940589 w 8940589"/>
                <a:gd name="connsiteY2" fmla="*/ 524086 h 4938152"/>
                <a:gd name="connsiteX3" fmla="*/ 8940589 w 8940589"/>
                <a:gd name="connsiteY3" fmla="*/ 4938152 h 4938152"/>
                <a:gd name="connsiteX4" fmla="*/ 13533 w 8940589"/>
                <a:gd name="connsiteY4" fmla="*/ 4917344 h 4938152"/>
                <a:gd name="connsiteX5" fmla="*/ 491 w 8940589"/>
                <a:gd name="connsiteY5" fmla="*/ 0 h 4938152"/>
                <a:gd name="connsiteX0" fmla="*/ 6008 w 8946106"/>
                <a:gd name="connsiteY0" fmla="*/ 0 h 4944014"/>
                <a:gd name="connsiteX1" fmla="*/ 8422020 w 8946106"/>
                <a:gd name="connsiteY1" fmla="*/ 0 h 4944014"/>
                <a:gd name="connsiteX2" fmla="*/ 8946106 w 8946106"/>
                <a:gd name="connsiteY2" fmla="*/ 524086 h 4944014"/>
                <a:gd name="connsiteX3" fmla="*/ 8946106 w 8946106"/>
                <a:gd name="connsiteY3" fmla="*/ 4938152 h 4944014"/>
                <a:gd name="connsiteX4" fmla="*/ 0 w 8946106"/>
                <a:gd name="connsiteY4" fmla="*/ 4944014 h 4944014"/>
                <a:gd name="connsiteX5" fmla="*/ 6008 w 8946106"/>
                <a:gd name="connsiteY5" fmla="*/ 0 h 4944014"/>
                <a:gd name="connsiteX0" fmla="*/ 171 w 8940269"/>
                <a:gd name="connsiteY0" fmla="*/ 0 h 4938152"/>
                <a:gd name="connsiteX1" fmla="*/ 8416183 w 8940269"/>
                <a:gd name="connsiteY1" fmla="*/ 0 h 4938152"/>
                <a:gd name="connsiteX2" fmla="*/ 8940269 w 8940269"/>
                <a:gd name="connsiteY2" fmla="*/ 524086 h 4938152"/>
                <a:gd name="connsiteX3" fmla="*/ 8940269 w 8940269"/>
                <a:gd name="connsiteY3" fmla="*/ 4938152 h 4938152"/>
                <a:gd name="connsiteX4" fmla="*/ 57028 w 8940269"/>
                <a:gd name="connsiteY4" fmla="*/ 4873529 h 4938152"/>
                <a:gd name="connsiteX5" fmla="*/ 171 w 8940269"/>
                <a:gd name="connsiteY5" fmla="*/ 0 h 4938152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  <a:gd name="connsiteX0" fmla="*/ 2198 w 8942296"/>
                <a:gd name="connsiteY0" fmla="*/ 0 h 4942109"/>
                <a:gd name="connsiteX1" fmla="*/ 8418210 w 8942296"/>
                <a:gd name="connsiteY1" fmla="*/ 0 h 4942109"/>
                <a:gd name="connsiteX2" fmla="*/ 8942296 w 8942296"/>
                <a:gd name="connsiteY2" fmla="*/ 524086 h 4942109"/>
                <a:gd name="connsiteX3" fmla="*/ 8942296 w 8942296"/>
                <a:gd name="connsiteY3" fmla="*/ 4938152 h 4942109"/>
                <a:gd name="connsiteX4" fmla="*/ 0 w 8942296"/>
                <a:gd name="connsiteY4" fmla="*/ 4942109 h 4942109"/>
                <a:gd name="connsiteX5" fmla="*/ 2198 w 8942296"/>
                <a:gd name="connsiteY5" fmla="*/ 0 h 4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2296" h="4942109">
                  <a:moveTo>
                    <a:pt x="2198" y="0"/>
                  </a:moveTo>
                  <a:lnTo>
                    <a:pt x="8418210" y="0"/>
                  </a:lnTo>
                  <a:cubicBezTo>
                    <a:pt x="8707655" y="0"/>
                    <a:pt x="8942296" y="234641"/>
                    <a:pt x="8942296" y="524086"/>
                  </a:cubicBezTo>
                  <a:lnTo>
                    <a:pt x="8942296" y="4938152"/>
                  </a:lnTo>
                  <a:lnTo>
                    <a:pt x="0" y="4942109"/>
                  </a:lnTo>
                  <a:cubicBezTo>
                    <a:pt x="3908" y="3294104"/>
                    <a:pt x="1099" y="2471054"/>
                    <a:pt x="2198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3A9D87-BE85-4EB7-8723-13DC957CD484}"/>
              </a:ext>
            </a:extLst>
          </p:cNvPr>
          <p:cNvSpPr/>
          <p:nvPr/>
        </p:nvSpPr>
        <p:spPr>
          <a:xfrm>
            <a:off x="372079" y="229130"/>
            <a:ext cx="4628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/>
            <a:r>
              <a:rPr lang="ru-RU" sz="2400" b="1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ТЕХНОЛОГИЯ И ИННОВАЦИЯ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F2096-803B-4DA2-BA7F-39F13536BD5F}"/>
              </a:ext>
            </a:extLst>
          </p:cNvPr>
          <p:cNvSpPr/>
          <p:nvPr/>
        </p:nvSpPr>
        <p:spPr>
          <a:xfrm>
            <a:off x="47449" y="4807348"/>
            <a:ext cx="3129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algn="ctr"/>
            <a:r>
              <a:rPr lang="ru-RU" sz="1100" b="1" dirty="0">
                <a:solidFill>
                  <a:srgbClr val="B2EC5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8</a:t>
            </a:r>
            <a:endParaRPr lang="ru-RU" sz="1100" b="1" spc="-8" dirty="0">
              <a:solidFill>
                <a:srgbClr val="B2EC51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9B26F-DEA5-4D63-ADCA-6B20A3871C53}"/>
              </a:ext>
            </a:extLst>
          </p:cNvPr>
          <p:cNvSpPr/>
          <p:nvPr/>
        </p:nvSpPr>
        <p:spPr>
          <a:xfrm>
            <a:off x="433975" y="1204099"/>
            <a:ext cx="8514082" cy="198515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Описание сути технологии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Главное отличие от существующих технологий и подходов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Основа продукта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разработанные и применяемые ноу-хау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Демонстрация значимости проведенных исследований и разработок: их новизна, объем задействованных ресурсов и сложность решенных задач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Сведения о зарегистрированной интеллектуальной собственности, используемой в проекте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При наличии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экспертное подтверждение уникальности предложенного решения или, напротив, подтверждения верности подхода при отсутствии готовых решений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+mj-lt"/>
              <a:buAutoNum type="arabicPeriod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При наличии </a:t>
            </a:r>
            <a:r>
              <a:rPr lang="ru-RU" sz="1200" spc="-8" dirty="0">
                <a:solidFill>
                  <a:srgbClr val="008C95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</a:t>
            </a: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процесс развертывания продукта и его интеграция с другими системами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26AAE73-6942-4A3C-82D3-BA7B3F455936}"/>
              </a:ext>
            </a:extLst>
          </p:cNvPr>
          <p:cNvGrpSpPr/>
          <p:nvPr/>
        </p:nvGrpSpPr>
        <p:grpSpPr>
          <a:xfrm>
            <a:off x="7520946" y="148123"/>
            <a:ext cx="1651392" cy="460610"/>
            <a:chOff x="5470524" y="281400"/>
            <a:chExt cx="1651392" cy="460610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134CFB77-BBB7-49EC-9328-2CD3924F2FB3}"/>
                </a:ext>
              </a:extLst>
            </p:cNvPr>
            <p:cNvSpPr/>
            <p:nvPr/>
          </p:nvSpPr>
          <p:spPr>
            <a:xfrm rot="16200000" flipH="1">
              <a:off x="6065915" y="-285416"/>
              <a:ext cx="460610" cy="15942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C9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</p:txBody>
        </p:sp>
        <p:sp>
          <p:nvSpPr>
            <p:cNvPr id="16" name="Заголовок 16">
              <a:extLst>
                <a:ext uri="{FF2B5EF4-FFF2-40B4-BE49-F238E27FC236}">
                  <a16:creationId xmlns:a16="http://schemas.microsoft.com/office/drawing/2014/main" id="{53CA4CFF-E7E9-452F-ABB4-ED13305898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470524" y="408548"/>
              <a:ext cx="1651392" cy="24043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 algn="ctr"/>
              <a:r>
                <a:rPr lang="ru-RU" altLang="ru-RU" sz="800" b="1" dirty="0">
                  <a:solidFill>
                    <a:schemeClr val="bg1"/>
                  </a:solidFill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ЛОГОТИП КОМПАНИИ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9D53DF-F1BA-4FC4-AA84-2C9E82348444}"/>
              </a:ext>
            </a:extLst>
          </p:cNvPr>
          <p:cNvSpPr/>
          <p:nvPr/>
        </p:nvSpPr>
        <p:spPr>
          <a:xfrm>
            <a:off x="433975" y="3849219"/>
            <a:ext cx="84850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Решение является уникальным или оптимальным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Команда проекта понимает эту технологию лучше всех и сможет решить проблему таким способом</a:t>
            </a:r>
          </a:p>
          <a:p>
            <a:pPr marL="228600" indent="-228600">
              <a:spcAft>
                <a:spcPts val="300"/>
              </a:spcAft>
              <a:buClr>
                <a:srgbClr val="008C95"/>
              </a:buClr>
              <a:buFont typeface="Sans Serif Collection" panose="020B0502040504020204" pitchFamily="34" charset="0"/>
              <a:buChar char="―"/>
            </a:pPr>
            <a:r>
              <a:rPr lang="ru-RU" sz="1200" spc="-8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Подтвержденная инновационность технологии наличием патентов или других документов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3B078A-EAC6-4E4F-B83E-3ED7A6C65CC4}"/>
              </a:ext>
            </a:extLst>
          </p:cNvPr>
          <p:cNvGrpSpPr/>
          <p:nvPr/>
        </p:nvGrpSpPr>
        <p:grpSpPr>
          <a:xfrm>
            <a:off x="433975" y="830581"/>
            <a:ext cx="2016797" cy="316523"/>
            <a:chOff x="433975" y="982980"/>
            <a:chExt cx="2016797" cy="316523"/>
          </a:xfrm>
        </p:grpSpPr>
        <p:pic>
          <p:nvPicPr>
            <p:cNvPr id="17" name="Рисунок 16" descr="Презентация с контрольным списком">
              <a:extLst>
                <a:ext uri="{FF2B5EF4-FFF2-40B4-BE49-F238E27FC236}">
                  <a16:creationId xmlns:a16="http://schemas.microsoft.com/office/drawing/2014/main" id="{7C4317DB-FBF6-4475-8317-4532554D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975" y="982980"/>
              <a:ext cx="316523" cy="316523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715231-40CB-4C6F-9C50-1356FDDAC781}"/>
                </a:ext>
              </a:extLst>
            </p:cNvPr>
            <p:cNvSpPr/>
            <p:nvPr/>
          </p:nvSpPr>
          <p:spPr>
            <a:xfrm>
              <a:off x="750498" y="1025825"/>
              <a:ext cx="1700274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Наполнение слайда: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9391049-E54B-4349-B1D2-DA2819AE5C9B}"/>
              </a:ext>
            </a:extLst>
          </p:cNvPr>
          <p:cNvGrpSpPr/>
          <p:nvPr/>
        </p:nvGrpSpPr>
        <p:grpSpPr>
          <a:xfrm>
            <a:off x="433975" y="3480168"/>
            <a:ext cx="1069486" cy="316523"/>
            <a:chOff x="433975" y="2456911"/>
            <a:chExt cx="1069486" cy="316523"/>
          </a:xfrm>
        </p:grpSpPr>
        <p:pic>
          <p:nvPicPr>
            <p:cNvPr id="21" name="Рисунок 20" descr="Лампочка">
              <a:extLst>
                <a:ext uri="{FF2B5EF4-FFF2-40B4-BE49-F238E27FC236}">
                  <a16:creationId xmlns:a16="http://schemas.microsoft.com/office/drawing/2014/main" id="{3550C8E0-DC33-4E63-9C7E-C43D5602D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3975" y="2456911"/>
              <a:ext cx="316523" cy="316523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318F598-3D82-4230-B3E5-A168C7B5CF0D}"/>
                </a:ext>
              </a:extLst>
            </p:cNvPr>
            <p:cNvSpPr/>
            <p:nvPr/>
          </p:nvSpPr>
          <p:spPr>
            <a:xfrm>
              <a:off x="750498" y="2522840"/>
              <a:ext cx="752963" cy="230832"/>
            </a:xfrm>
            <a:prstGeom prst="rect">
              <a:avLst/>
            </a:prstGeom>
          </p:spPr>
          <p:txBody>
            <a:bodyPr wrap="none" bIns="0" anchor="b" anchorCtr="1">
              <a:spAutoFit/>
            </a:bodyPr>
            <a:lstStyle/>
            <a:p>
              <a:pPr>
                <a:spcAft>
                  <a:spcPts val="450"/>
                </a:spcAft>
                <a:buClr>
                  <a:srgbClr val="008C95"/>
                </a:buClr>
              </a:pPr>
              <a:r>
                <a:rPr lang="ru-RU" sz="1200" b="1" spc="-8" dirty="0">
                  <a:latin typeface="Sans Serif Collection" panose="020B0502040504020204" pitchFamily="34" charset="0"/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Тезисы: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263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1583</Words>
  <Application>Microsoft Office PowerPoint</Application>
  <PresentationFormat>Экран (16:9)</PresentationFormat>
  <Paragraphs>210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Sans Serif Collection</vt:lpstr>
      <vt:lpstr>Wingdings</vt:lpstr>
      <vt:lpstr>Custom Theme</vt:lpstr>
      <vt:lpstr>ПОЛИМЕРНЫЕ ИННОВАЦИИ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presentation =)</dc:title>
  <dc:creator>Lisovskiy Pavel</dc:creator>
  <cp:lastModifiedBy>Shirokikh Ekaterina</cp:lastModifiedBy>
  <cp:revision>182</cp:revision>
  <dcterms:modified xsi:type="dcterms:W3CDTF">2025-11-12T11:49:11Z</dcterms:modified>
</cp:coreProperties>
</file>